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Playfair Display Medium"/>
      <p:regular r:id="rId33"/>
      <p:bold r:id="rId34"/>
      <p:italic r:id="rId35"/>
      <p:boldItalic r:id="rId36"/>
    </p:embeddedFont>
    <p:embeddedFont>
      <p:font typeface="Playfair Display"/>
      <p:regular r:id="rId37"/>
      <p:bold r:id="rId38"/>
      <p:italic r:id="rId39"/>
      <p:boldItalic r:id="rId40"/>
    </p:embeddedFont>
    <p:embeddedFont>
      <p:font typeface="Bebas Neue"/>
      <p:regular r:id="rId41"/>
    </p:embeddedFont>
    <p:embeddedFont>
      <p:font typeface="Oxanium"/>
      <p:regular r:id="rId42"/>
      <p:bold r:id="rId43"/>
    </p:embeddedFont>
    <p:embeddedFont>
      <p:font typeface="Roboto Mon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Italic.fntdata"/><Relationship Id="rId20" Type="http://schemas.openxmlformats.org/officeDocument/2006/relationships/slide" Target="slides/slide16.xml"/><Relationship Id="rId42" Type="http://schemas.openxmlformats.org/officeDocument/2006/relationships/font" Target="fonts/Oxanium-regular.fntdata"/><Relationship Id="rId41" Type="http://schemas.openxmlformats.org/officeDocument/2006/relationships/font" Target="fonts/BebasNeue-regular.fntdata"/><Relationship Id="rId22" Type="http://schemas.openxmlformats.org/officeDocument/2006/relationships/slide" Target="slides/slide18.xml"/><Relationship Id="rId44" Type="http://schemas.openxmlformats.org/officeDocument/2006/relationships/font" Target="fonts/RobotoMono-regular.fntdata"/><Relationship Id="rId21" Type="http://schemas.openxmlformats.org/officeDocument/2006/relationships/slide" Target="slides/slide17.xml"/><Relationship Id="rId43" Type="http://schemas.openxmlformats.org/officeDocument/2006/relationships/font" Target="fonts/Oxanium-bold.fntdata"/><Relationship Id="rId24" Type="http://schemas.openxmlformats.org/officeDocument/2006/relationships/slide" Target="slides/slide20.xml"/><Relationship Id="rId46" Type="http://schemas.openxmlformats.org/officeDocument/2006/relationships/font" Target="fonts/RobotoMono-italic.fntdata"/><Relationship Id="rId23" Type="http://schemas.openxmlformats.org/officeDocument/2006/relationships/slide" Target="slides/slide19.xml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RobotoMon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layfairDisplayMedium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layfairDisplayMedium-italic.fntdata"/><Relationship Id="rId12" Type="http://schemas.openxmlformats.org/officeDocument/2006/relationships/slide" Target="slides/slide8.xml"/><Relationship Id="rId34" Type="http://schemas.openxmlformats.org/officeDocument/2006/relationships/font" Target="fonts/PlayfairDisplayMedium-bold.fntdata"/><Relationship Id="rId15" Type="http://schemas.openxmlformats.org/officeDocument/2006/relationships/slide" Target="slides/slide11.xml"/><Relationship Id="rId37" Type="http://schemas.openxmlformats.org/officeDocument/2006/relationships/font" Target="fonts/PlayfairDisplay-regular.fntdata"/><Relationship Id="rId14" Type="http://schemas.openxmlformats.org/officeDocument/2006/relationships/slide" Target="slides/slide10.xml"/><Relationship Id="rId36" Type="http://schemas.openxmlformats.org/officeDocument/2006/relationships/font" Target="fonts/PlayfairDisplay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PlayfairDisplay-italic.fntdata"/><Relationship Id="rId16" Type="http://schemas.openxmlformats.org/officeDocument/2006/relationships/slide" Target="slides/slide12.xml"/><Relationship Id="rId38" Type="http://schemas.openxmlformats.org/officeDocument/2006/relationships/font" Target="fonts/PlayfairDisplay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by Bella Chang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b0f9523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b0f9523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d4ce5fc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d4ce5fc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d4ce5fce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ed4ce5fce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up demo if there is some time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d4ce5fce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d4ce5fce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d4ce5fce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ed4ce5fce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d4ce5fce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ed4ce5fce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d4ce5fce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ed4ce5fce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ed4ce5fce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ed4ce5fce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d4ce5fce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ed4ce5fce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d4ce5fce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d4ce5fce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d4ce5fce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d4ce5fce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ed4ce5fce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ed4ce5fce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ed4ce5fce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ed4ce5fce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d4ce5fce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ed4ce5fce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ed4ce5fce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ed4ce5fce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d4ce5fce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ed4ce5fce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d4ce5fce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d4ce5fce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d4ce5fce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ed4ce5fce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ed58102f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ed58102f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b0f9523d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db0f9523d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6f4a803e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6f4a803e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8eb785e23_2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8eb785e23_2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6f4a803e0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6f4a803e0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d4ce5fc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ed4ce5fc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d4ce5fce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d4ce5fce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d4ce5fce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d4ce5fce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b0f9523d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b0f9523d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775" y="1423225"/>
            <a:ext cx="9150900" cy="246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142775" y="1678150"/>
            <a:ext cx="7083300" cy="19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42775" y="4148365"/>
            <a:ext cx="48924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-6775" y="813200"/>
            <a:ext cx="9150900" cy="3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1766700" y="1976551"/>
            <a:ext cx="5610600" cy="1372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1766700" y="3348749"/>
            <a:ext cx="5610600" cy="4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713225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 txBox="1"/>
          <p:nvPr>
            <p:ph type="title"/>
          </p:nvPr>
        </p:nvSpPr>
        <p:spPr>
          <a:xfrm>
            <a:off x="1111300" y="445025"/>
            <a:ext cx="73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2039599" y="1270900"/>
            <a:ext cx="2390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title"/>
          </p:nvPr>
        </p:nvSpPr>
        <p:spPr>
          <a:xfrm>
            <a:off x="5783300" y="1270900"/>
            <a:ext cx="2390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2039574" y="1577777"/>
            <a:ext cx="2390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5783300" y="1577777"/>
            <a:ext cx="238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title"/>
          </p:nvPr>
        </p:nvSpPr>
        <p:spPr>
          <a:xfrm>
            <a:off x="2039599" y="2414404"/>
            <a:ext cx="2390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title"/>
          </p:nvPr>
        </p:nvSpPr>
        <p:spPr>
          <a:xfrm>
            <a:off x="5783300" y="2414399"/>
            <a:ext cx="2390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2039601" y="2721276"/>
            <a:ext cx="2390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5783300" y="2721276"/>
            <a:ext cx="238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9" type="title"/>
          </p:nvPr>
        </p:nvSpPr>
        <p:spPr>
          <a:xfrm>
            <a:off x="1111310" y="1355774"/>
            <a:ext cx="696600" cy="6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3" type="title"/>
          </p:nvPr>
        </p:nvSpPr>
        <p:spPr>
          <a:xfrm>
            <a:off x="1111310" y="2494744"/>
            <a:ext cx="696600" cy="696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14" type="title"/>
          </p:nvPr>
        </p:nvSpPr>
        <p:spPr>
          <a:xfrm>
            <a:off x="4855136" y="1355774"/>
            <a:ext cx="696600" cy="6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15" type="title"/>
          </p:nvPr>
        </p:nvSpPr>
        <p:spPr>
          <a:xfrm>
            <a:off x="4855136" y="2494744"/>
            <a:ext cx="696600" cy="696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6" type="title"/>
          </p:nvPr>
        </p:nvSpPr>
        <p:spPr>
          <a:xfrm>
            <a:off x="2039586" y="3557903"/>
            <a:ext cx="2390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7" type="title"/>
          </p:nvPr>
        </p:nvSpPr>
        <p:spPr>
          <a:xfrm>
            <a:off x="5783300" y="3557899"/>
            <a:ext cx="2390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8" type="subTitle"/>
          </p:nvPr>
        </p:nvSpPr>
        <p:spPr>
          <a:xfrm>
            <a:off x="2039588" y="3864775"/>
            <a:ext cx="2390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9" type="subTitle"/>
          </p:nvPr>
        </p:nvSpPr>
        <p:spPr>
          <a:xfrm>
            <a:off x="5783300" y="3864775"/>
            <a:ext cx="238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20" type="title"/>
          </p:nvPr>
        </p:nvSpPr>
        <p:spPr>
          <a:xfrm>
            <a:off x="1111297" y="3633713"/>
            <a:ext cx="696600" cy="696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hasCustomPrompt="1" idx="21" type="title"/>
          </p:nvPr>
        </p:nvSpPr>
        <p:spPr>
          <a:xfrm>
            <a:off x="4855123" y="3633713"/>
            <a:ext cx="696600" cy="696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0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4573450" y="445025"/>
            <a:ext cx="385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2" type="title"/>
          </p:nvPr>
        </p:nvSpPr>
        <p:spPr>
          <a:xfrm>
            <a:off x="5811774" y="1193296"/>
            <a:ext cx="2390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3" type="title"/>
          </p:nvPr>
        </p:nvSpPr>
        <p:spPr>
          <a:xfrm>
            <a:off x="5811650" y="2069512"/>
            <a:ext cx="2390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5811749" y="1407235"/>
            <a:ext cx="23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4" type="subTitle"/>
          </p:nvPr>
        </p:nvSpPr>
        <p:spPr>
          <a:xfrm>
            <a:off x="5811650" y="2283451"/>
            <a:ext cx="23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5" type="title"/>
          </p:nvPr>
        </p:nvSpPr>
        <p:spPr>
          <a:xfrm>
            <a:off x="5811774" y="2945728"/>
            <a:ext cx="2390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6" type="title"/>
          </p:nvPr>
        </p:nvSpPr>
        <p:spPr>
          <a:xfrm>
            <a:off x="5811650" y="3821945"/>
            <a:ext cx="23904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7" type="subTitle"/>
          </p:nvPr>
        </p:nvSpPr>
        <p:spPr>
          <a:xfrm>
            <a:off x="5811776" y="3159668"/>
            <a:ext cx="23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8" type="subTitle"/>
          </p:nvPr>
        </p:nvSpPr>
        <p:spPr>
          <a:xfrm>
            <a:off x="5811650" y="4035884"/>
            <a:ext cx="23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hasCustomPrompt="1" idx="9" type="title"/>
          </p:nvPr>
        </p:nvSpPr>
        <p:spPr>
          <a:xfrm>
            <a:off x="4883485" y="1231701"/>
            <a:ext cx="696600" cy="696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/>
          <p:nvPr>
            <p:ph hasCustomPrompt="1" idx="13" type="title"/>
          </p:nvPr>
        </p:nvSpPr>
        <p:spPr>
          <a:xfrm>
            <a:off x="4883485" y="2981114"/>
            <a:ext cx="696600" cy="696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hasCustomPrompt="1" idx="14" type="title"/>
          </p:nvPr>
        </p:nvSpPr>
        <p:spPr>
          <a:xfrm>
            <a:off x="4883486" y="2106408"/>
            <a:ext cx="696600" cy="6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hasCustomPrompt="1" idx="15" type="title"/>
          </p:nvPr>
        </p:nvSpPr>
        <p:spPr>
          <a:xfrm>
            <a:off x="4883486" y="3855821"/>
            <a:ext cx="696600" cy="696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0" y="2400"/>
            <a:ext cx="7203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713225" y="1250625"/>
            <a:ext cx="444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90" name="Google Shape;90;p15"/>
          <p:cNvSpPr txBox="1"/>
          <p:nvPr>
            <p:ph hasCustomPrompt="1" idx="2" type="title"/>
          </p:nvPr>
        </p:nvSpPr>
        <p:spPr>
          <a:xfrm>
            <a:off x="789425" y="2541825"/>
            <a:ext cx="1122600" cy="106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713225" y="2092425"/>
            <a:ext cx="44418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6775" y="1012400"/>
            <a:ext cx="9150900" cy="31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3531988" y="2929500"/>
            <a:ext cx="4898700" cy="642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3532063" y="1571100"/>
            <a:ext cx="4898700" cy="11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713225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hasCustomPrompt="1" type="title"/>
          </p:nvPr>
        </p:nvSpPr>
        <p:spPr>
          <a:xfrm>
            <a:off x="1213952" y="539500"/>
            <a:ext cx="3035100" cy="82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1213950" y="1441632"/>
            <a:ext cx="3035100" cy="698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hasCustomPrompt="1" idx="2" type="title"/>
          </p:nvPr>
        </p:nvSpPr>
        <p:spPr>
          <a:xfrm>
            <a:off x="4894948" y="539513"/>
            <a:ext cx="3035100" cy="82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/>
          <p:nvPr>
            <p:ph idx="3" type="subTitle"/>
          </p:nvPr>
        </p:nvSpPr>
        <p:spPr>
          <a:xfrm>
            <a:off x="4894947" y="1441636"/>
            <a:ext cx="3035100" cy="69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hasCustomPrompt="1" idx="4" type="title"/>
          </p:nvPr>
        </p:nvSpPr>
        <p:spPr>
          <a:xfrm>
            <a:off x="4894948" y="2538264"/>
            <a:ext cx="3035100" cy="82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3" name="Google Shape;103;p17"/>
          <p:cNvSpPr txBox="1"/>
          <p:nvPr>
            <p:ph idx="5" type="subTitle"/>
          </p:nvPr>
        </p:nvSpPr>
        <p:spPr>
          <a:xfrm>
            <a:off x="4894947" y="3440383"/>
            <a:ext cx="3035100" cy="698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hasCustomPrompt="1" idx="6" type="title"/>
          </p:nvPr>
        </p:nvSpPr>
        <p:spPr>
          <a:xfrm>
            <a:off x="1213955" y="2538263"/>
            <a:ext cx="3035100" cy="82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5" name="Google Shape;105;p17"/>
          <p:cNvSpPr txBox="1"/>
          <p:nvPr>
            <p:ph idx="7" type="subTitle"/>
          </p:nvPr>
        </p:nvSpPr>
        <p:spPr>
          <a:xfrm>
            <a:off x="1213950" y="3440382"/>
            <a:ext cx="3035100" cy="698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8" type="subTitle"/>
          </p:nvPr>
        </p:nvSpPr>
        <p:spPr>
          <a:xfrm>
            <a:off x="1213955" y="2216260"/>
            <a:ext cx="3035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9" type="subTitle"/>
          </p:nvPr>
        </p:nvSpPr>
        <p:spPr>
          <a:xfrm>
            <a:off x="4894948" y="2216262"/>
            <a:ext cx="3035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3" type="subTitle"/>
          </p:nvPr>
        </p:nvSpPr>
        <p:spPr>
          <a:xfrm>
            <a:off x="4894948" y="4214963"/>
            <a:ext cx="3035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4" type="subTitle"/>
          </p:nvPr>
        </p:nvSpPr>
        <p:spPr>
          <a:xfrm>
            <a:off x="1213955" y="4214963"/>
            <a:ext cx="3035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716675" y="0"/>
            <a:ext cx="770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hasCustomPrompt="1" type="title"/>
          </p:nvPr>
        </p:nvSpPr>
        <p:spPr>
          <a:xfrm>
            <a:off x="1498340" y="2159513"/>
            <a:ext cx="1117800" cy="4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114" name="Google Shape;114;p18"/>
          <p:cNvSpPr txBox="1"/>
          <p:nvPr>
            <p:ph hasCustomPrompt="1" idx="2" type="title"/>
          </p:nvPr>
        </p:nvSpPr>
        <p:spPr>
          <a:xfrm>
            <a:off x="4013100" y="2159513"/>
            <a:ext cx="1117800" cy="4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115" name="Google Shape;115;p18"/>
          <p:cNvSpPr txBox="1"/>
          <p:nvPr>
            <p:ph hasCustomPrompt="1" idx="3" type="title"/>
          </p:nvPr>
        </p:nvSpPr>
        <p:spPr>
          <a:xfrm>
            <a:off x="6527860" y="2159513"/>
            <a:ext cx="1117800" cy="4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r>
              <a:t>xx%</a:t>
            </a:r>
          </a:p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872840" y="3919450"/>
            <a:ext cx="2368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4" type="subTitle"/>
          </p:nvPr>
        </p:nvSpPr>
        <p:spPr>
          <a:xfrm>
            <a:off x="3387600" y="3919473"/>
            <a:ext cx="2368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5" type="subTitle"/>
          </p:nvPr>
        </p:nvSpPr>
        <p:spPr>
          <a:xfrm>
            <a:off x="5902360" y="3919450"/>
            <a:ext cx="2368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6" type="subTitle"/>
          </p:nvPr>
        </p:nvSpPr>
        <p:spPr>
          <a:xfrm>
            <a:off x="872840" y="3412750"/>
            <a:ext cx="2368800" cy="43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7" type="subTitle"/>
          </p:nvPr>
        </p:nvSpPr>
        <p:spPr>
          <a:xfrm>
            <a:off x="3387600" y="3412750"/>
            <a:ext cx="2368800" cy="4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9" type="subTitle"/>
          </p:nvPr>
        </p:nvSpPr>
        <p:spPr>
          <a:xfrm>
            <a:off x="5902360" y="3412750"/>
            <a:ext cx="2368800" cy="43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"/>
              <a:buNone/>
              <a:defRPr sz="22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970350" y="2400"/>
            <a:ext cx="7203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927775" y="2701963"/>
            <a:ext cx="5246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030850" y="1336025"/>
            <a:ext cx="1040100" cy="107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379171" y="3543763"/>
            <a:ext cx="4343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716675" y="0"/>
            <a:ext cx="770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13225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_1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/>
          <p:nvPr/>
        </p:nvSpPr>
        <p:spPr>
          <a:xfrm>
            <a:off x="0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0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0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/>
          <p:nvPr/>
        </p:nvSpPr>
        <p:spPr>
          <a:xfrm>
            <a:off x="716675" y="0"/>
            <a:ext cx="770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subTitle"/>
          </p:nvPr>
        </p:nvSpPr>
        <p:spPr>
          <a:xfrm>
            <a:off x="2105350" y="3345438"/>
            <a:ext cx="49335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28"/>
          <p:cNvSpPr txBox="1"/>
          <p:nvPr>
            <p:ph type="title"/>
          </p:nvPr>
        </p:nvSpPr>
        <p:spPr>
          <a:xfrm>
            <a:off x="2105350" y="1140462"/>
            <a:ext cx="4933500" cy="2205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6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4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/>
          <p:nvPr/>
        </p:nvSpPr>
        <p:spPr>
          <a:xfrm>
            <a:off x="0" y="355575"/>
            <a:ext cx="7203000" cy="443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720000" y="1351775"/>
            <a:ext cx="427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720000" y="2153075"/>
            <a:ext cx="42765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nahei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/>
          <p:nvPr/>
        </p:nvSpPr>
        <p:spPr>
          <a:xfrm>
            <a:off x="-6775" y="1664475"/>
            <a:ext cx="9150900" cy="312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1612766" y="4086779"/>
            <a:ext cx="59184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type="title"/>
          </p:nvPr>
        </p:nvSpPr>
        <p:spPr>
          <a:xfrm>
            <a:off x="1612834" y="3023425"/>
            <a:ext cx="5918400" cy="11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000"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000"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000"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000"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000"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000"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000"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xanium"/>
              <a:buNone/>
              <a:defRPr sz="3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356550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03200"/>
            <a:ext cx="7704000" cy="23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9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1" type="subTitle"/>
          </p:nvPr>
        </p:nvSpPr>
        <p:spPr>
          <a:xfrm>
            <a:off x="1535100" y="3995675"/>
            <a:ext cx="60738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9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>
            <a:off x="0" y="0"/>
            <a:ext cx="842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32"/>
          <p:cNvSpPr txBox="1"/>
          <p:nvPr>
            <p:ph idx="1" type="subTitle"/>
          </p:nvPr>
        </p:nvSpPr>
        <p:spPr>
          <a:xfrm>
            <a:off x="902575" y="1279600"/>
            <a:ext cx="73389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/>
          <p:nvPr/>
        </p:nvSpPr>
        <p:spPr>
          <a:xfrm>
            <a:off x="716675" y="0"/>
            <a:ext cx="770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1746900" y="1106125"/>
            <a:ext cx="5650200" cy="24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5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/>
          <p:nvPr/>
        </p:nvSpPr>
        <p:spPr>
          <a:xfrm>
            <a:off x="716675" y="0"/>
            <a:ext cx="770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4"/>
          <p:cNvSpPr txBox="1"/>
          <p:nvPr>
            <p:ph type="title"/>
          </p:nvPr>
        </p:nvSpPr>
        <p:spPr>
          <a:xfrm>
            <a:off x="1316874" y="1655600"/>
            <a:ext cx="2751600" cy="541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91" name="Google Shape;191;p34"/>
          <p:cNvSpPr txBox="1"/>
          <p:nvPr>
            <p:ph idx="2" type="title"/>
          </p:nvPr>
        </p:nvSpPr>
        <p:spPr>
          <a:xfrm>
            <a:off x="5075526" y="1655600"/>
            <a:ext cx="2751600" cy="54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92" name="Google Shape;192;p34"/>
          <p:cNvSpPr txBox="1"/>
          <p:nvPr>
            <p:ph idx="1" type="subTitle"/>
          </p:nvPr>
        </p:nvSpPr>
        <p:spPr>
          <a:xfrm>
            <a:off x="1316874" y="2706394"/>
            <a:ext cx="2751600" cy="13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4"/>
          <p:cNvSpPr txBox="1"/>
          <p:nvPr>
            <p:ph idx="3" type="subTitle"/>
          </p:nvPr>
        </p:nvSpPr>
        <p:spPr>
          <a:xfrm>
            <a:off x="5075524" y="2706394"/>
            <a:ext cx="2751600" cy="13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9_1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720000" y="1106125"/>
            <a:ext cx="3816900" cy="3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2" type="body"/>
          </p:nvPr>
        </p:nvSpPr>
        <p:spPr>
          <a:xfrm>
            <a:off x="4607050" y="1106125"/>
            <a:ext cx="3816900" cy="3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/>
          <p:nvPr/>
        </p:nvSpPr>
        <p:spPr>
          <a:xfrm>
            <a:off x="726775" y="0"/>
            <a:ext cx="770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6"/>
          <p:cNvSpPr txBox="1"/>
          <p:nvPr>
            <p:ph idx="1" type="subTitle"/>
          </p:nvPr>
        </p:nvSpPr>
        <p:spPr>
          <a:xfrm>
            <a:off x="3146370" y="2856871"/>
            <a:ext cx="38628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6"/>
          <p:cNvSpPr txBox="1"/>
          <p:nvPr>
            <p:ph idx="2" type="subTitle"/>
          </p:nvPr>
        </p:nvSpPr>
        <p:spPr>
          <a:xfrm>
            <a:off x="3146370" y="1728514"/>
            <a:ext cx="38628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6"/>
          <p:cNvSpPr txBox="1"/>
          <p:nvPr>
            <p:ph idx="3" type="subTitle"/>
          </p:nvPr>
        </p:nvSpPr>
        <p:spPr>
          <a:xfrm>
            <a:off x="3146375" y="1318325"/>
            <a:ext cx="3862800" cy="47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4" type="subTitle"/>
          </p:nvPr>
        </p:nvSpPr>
        <p:spPr>
          <a:xfrm>
            <a:off x="3146370" y="2450152"/>
            <a:ext cx="3862800" cy="47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5" type="subTitle"/>
          </p:nvPr>
        </p:nvSpPr>
        <p:spPr>
          <a:xfrm>
            <a:off x="3146370" y="3986574"/>
            <a:ext cx="38628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6" type="subTitle"/>
          </p:nvPr>
        </p:nvSpPr>
        <p:spPr>
          <a:xfrm flipH="1">
            <a:off x="3146224" y="3579854"/>
            <a:ext cx="3862800" cy="478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09" name="Google Shape;209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6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 txBox="1"/>
          <p:nvPr>
            <p:ph idx="1" type="subTitle"/>
          </p:nvPr>
        </p:nvSpPr>
        <p:spPr>
          <a:xfrm>
            <a:off x="1118998" y="3669100"/>
            <a:ext cx="21003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2" type="subTitle"/>
          </p:nvPr>
        </p:nvSpPr>
        <p:spPr>
          <a:xfrm>
            <a:off x="1118998" y="2200722"/>
            <a:ext cx="21003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3" type="subTitle"/>
          </p:nvPr>
        </p:nvSpPr>
        <p:spPr>
          <a:xfrm>
            <a:off x="1119000" y="1673950"/>
            <a:ext cx="2100300" cy="478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4" type="subTitle"/>
          </p:nvPr>
        </p:nvSpPr>
        <p:spPr>
          <a:xfrm>
            <a:off x="1119000" y="3142325"/>
            <a:ext cx="2100300" cy="47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5" type="subTitle"/>
          </p:nvPr>
        </p:nvSpPr>
        <p:spPr>
          <a:xfrm>
            <a:off x="5924702" y="2200717"/>
            <a:ext cx="21003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6" type="subTitle"/>
          </p:nvPr>
        </p:nvSpPr>
        <p:spPr>
          <a:xfrm flipH="1">
            <a:off x="5924700" y="1673950"/>
            <a:ext cx="2100300" cy="478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9" name="Google Shape;219;p37"/>
          <p:cNvSpPr txBox="1"/>
          <p:nvPr>
            <p:ph idx="7" type="subTitle"/>
          </p:nvPr>
        </p:nvSpPr>
        <p:spPr>
          <a:xfrm>
            <a:off x="5924702" y="3669100"/>
            <a:ext cx="21003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8" type="subTitle"/>
          </p:nvPr>
        </p:nvSpPr>
        <p:spPr>
          <a:xfrm flipH="1">
            <a:off x="5924700" y="3142322"/>
            <a:ext cx="2100300" cy="47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layfair Display"/>
              <a:buNone/>
              <a:defRPr sz="23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21" name="Google Shape;221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/>
          <p:nvPr/>
        </p:nvSpPr>
        <p:spPr>
          <a:xfrm>
            <a:off x="713225" y="2400"/>
            <a:ext cx="7717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 txBox="1"/>
          <p:nvPr>
            <p:ph type="ctrTitle"/>
          </p:nvPr>
        </p:nvSpPr>
        <p:spPr>
          <a:xfrm>
            <a:off x="1485825" y="540000"/>
            <a:ext cx="48924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25" name="Google Shape;225;p38"/>
          <p:cNvSpPr txBox="1"/>
          <p:nvPr>
            <p:ph idx="1" type="subTitle"/>
          </p:nvPr>
        </p:nvSpPr>
        <p:spPr>
          <a:xfrm>
            <a:off x="1485825" y="1721994"/>
            <a:ext cx="48924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6" name="Google Shape;226;p38"/>
          <p:cNvSpPr txBox="1"/>
          <p:nvPr>
            <p:ph idx="2" type="subTitle"/>
          </p:nvPr>
        </p:nvSpPr>
        <p:spPr>
          <a:xfrm>
            <a:off x="1485825" y="2126532"/>
            <a:ext cx="48924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7" name="Google Shape;227;p38"/>
          <p:cNvSpPr txBox="1"/>
          <p:nvPr>
            <p:ph idx="3" type="subTitle"/>
          </p:nvPr>
        </p:nvSpPr>
        <p:spPr>
          <a:xfrm>
            <a:off x="1485825" y="4292150"/>
            <a:ext cx="3503700" cy="3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8" name="Google Shape;228;p38"/>
          <p:cNvSpPr txBox="1"/>
          <p:nvPr/>
        </p:nvSpPr>
        <p:spPr>
          <a:xfrm>
            <a:off x="1485825" y="3669275"/>
            <a:ext cx="460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-6775" y="355500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713225" y="2400"/>
            <a:ext cx="7717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56550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1453024" y="1336875"/>
            <a:ext cx="3003000" cy="541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3" type="title"/>
          </p:nvPr>
        </p:nvSpPr>
        <p:spPr>
          <a:xfrm>
            <a:off x="5421006" y="1336875"/>
            <a:ext cx="3003000" cy="5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453025" y="1877850"/>
            <a:ext cx="3003000" cy="273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421004" y="1877850"/>
            <a:ext cx="3003000" cy="2730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/>
          <p:nvPr/>
        </p:nvSpPr>
        <p:spPr>
          <a:xfrm>
            <a:off x="-6775" y="813200"/>
            <a:ext cx="9150900" cy="3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/>
          <p:nvPr/>
        </p:nvSpPr>
        <p:spPr>
          <a:xfrm>
            <a:off x="0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/>
          <p:nvPr/>
        </p:nvSpPr>
        <p:spPr>
          <a:xfrm>
            <a:off x="713225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-6775" y="355575"/>
            <a:ext cx="9150900" cy="44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6775" y="813200"/>
            <a:ext cx="9150900" cy="3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13225" y="1773675"/>
            <a:ext cx="5129100" cy="87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713225" y="2648325"/>
            <a:ext cx="51291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6775" y="813200"/>
            <a:ext cx="9150900" cy="352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356550" y="2400"/>
            <a:ext cx="8430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720000" y="1106125"/>
            <a:ext cx="7704000" cy="3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2121925" y="1371200"/>
            <a:ext cx="4900200" cy="240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atplotlib.org/stable/gallery/index.html" TargetMode="External"/><Relationship Id="rId4" Type="http://schemas.openxmlformats.org/officeDocument/2006/relationships/hyperlink" Target="https://seaborn.pydata.org/examples/index.html" TargetMode="External"/><Relationship Id="rId5" Type="http://schemas.openxmlformats.org/officeDocument/2006/relationships/hyperlink" Target="https://plotly.com/python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kaggle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1" Type="http://schemas.openxmlformats.org/officeDocument/2006/relationships/image" Target="../media/image30.png"/><Relationship Id="rId10" Type="http://schemas.openxmlformats.org/officeDocument/2006/relationships/image" Target="../media/image32.png"/><Relationship Id="rId12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ctrTitle"/>
          </p:nvPr>
        </p:nvSpPr>
        <p:spPr>
          <a:xfrm>
            <a:off x="591875" y="1678150"/>
            <a:ext cx="8552100" cy="19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Intro to Data Science</a:t>
            </a:r>
            <a:endParaRPr sz="9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Final Project – Supplemental Lesson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246" name="Google Shape;246;p44"/>
          <p:cNvSpPr txBox="1"/>
          <p:nvPr>
            <p:ph idx="1" type="subTitle"/>
          </p:nvPr>
        </p:nvSpPr>
        <p:spPr>
          <a:xfrm>
            <a:off x="1142775" y="4148365"/>
            <a:ext cx="48924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 Robinson Center –  Summer Stretch 2024</a:t>
            </a:r>
            <a:endParaRPr/>
          </a:p>
        </p:txBody>
      </p:sp>
      <p:sp>
        <p:nvSpPr>
          <p:cNvPr id="247" name="Google Shape;247;p44"/>
          <p:cNvSpPr/>
          <p:nvPr/>
        </p:nvSpPr>
        <p:spPr>
          <a:xfrm>
            <a:off x="7365375" y="438100"/>
            <a:ext cx="1353000" cy="569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Python for DS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8" name="Google Shape;248;p44"/>
          <p:cNvSpPr/>
          <p:nvPr/>
        </p:nvSpPr>
        <p:spPr>
          <a:xfrm>
            <a:off x="8539925" y="717600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4"/>
          <p:cNvSpPr/>
          <p:nvPr/>
        </p:nvSpPr>
        <p:spPr>
          <a:xfrm>
            <a:off x="257725" y="106367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4"/>
          <p:cNvSpPr/>
          <p:nvPr/>
        </p:nvSpPr>
        <p:spPr>
          <a:xfrm>
            <a:off x="591875" y="106367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4"/>
          <p:cNvSpPr/>
          <p:nvPr/>
        </p:nvSpPr>
        <p:spPr>
          <a:xfrm>
            <a:off x="926025" y="106367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713225" y="1773675"/>
            <a:ext cx="51291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339" name="Google Shape;339;p53"/>
          <p:cNvSpPr txBox="1"/>
          <p:nvPr>
            <p:ph idx="1" type="subTitle"/>
          </p:nvPr>
        </p:nvSpPr>
        <p:spPr>
          <a:xfrm>
            <a:off x="713225" y="2648325"/>
            <a:ext cx="51291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Finding UNDERLYING TRENDS behind a set of data and VISUALIZING the data; detracting MEANING from data</a:t>
            </a:r>
            <a:endParaRPr/>
          </a:p>
        </p:txBody>
      </p:sp>
      <p:pic>
        <p:nvPicPr>
          <p:cNvPr id="340" name="Google Shape;340;p53"/>
          <p:cNvPicPr preferRelativeResize="0"/>
          <p:nvPr/>
        </p:nvPicPr>
        <p:blipFill rotWithShape="1">
          <a:blip r:embed="rId3">
            <a:alphaModFix/>
          </a:blip>
          <a:srcRect b="0" l="4816" r="4816" t="0"/>
          <a:stretch/>
        </p:blipFill>
        <p:spPr>
          <a:xfrm>
            <a:off x="5914375" y="635675"/>
            <a:ext cx="2702975" cy="387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3"/>
          <p:cNvSpPr/>
          <p:nvPr/>
        </p:nvSpPr>
        <p:spPr>
          <a:xfrm>
            <a:off x="713225" y="1116450"/>
            <a:ext cx="1353000" cy="569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Python for DS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2" name="Google Shape;342;p53"/>
          <p:cNvSpPr/>
          <p:nvPr/>
        </p:nvSpPr>
        <p:spPr>
          <a:xfrm>
            <a:off x="1887775" y="1395950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(Exploratory Data Analysis)</a:t>
            </a:r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038" y="1180900"/>
            <a:ext cx="6489924" cy="338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Basics</a:t>
            </a:r>
            <a:endParaRPr/>
          </a:p>
        </p:txBody>
      </p:sp>
      <p:sp>
        <p:nvSpPr>
          <p:cNvPr id="354" name="Google Shape;354;p55"/>
          <p:cNvSpPr txBox="1"/>
          <p:nvPr/>
        </p:nvSpPr>
        <p:spPr>
          <a:xfrm>
            <a:off x="711675" y="1326300"/>
            <a:ext cx="69657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PANDAS is a library in Python used to query DATASETS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 has its own unique set of syntax 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●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Some essential functions: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○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Grabbing a COLUMN from a pandas df =&gt;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df[column_name]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○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Finding ALL ROWS THAT MATCH A CONDITION (Boolean indexing) =&gt;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df[df condition]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■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Ex: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df[df[“Fruits”] == “apple”]</a:t>
            </a: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gets you all rows in your dataframe WHERE fruit = apple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○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Filling all NaN values =&gt; 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df.fillna()</a:t>
            </a:r>
            <a:endParaRPr sz="1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Char char="○"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Etc. (this is definitely not all of them, please look for documentation or ask help for more!!)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Visualizations</a:t>
            </a:r>
            <a:endParaRPr/>
          </a:p>
        </p:txBody>
      </p:sp>
      <p:sp>
        <p:nvSpPr>
          <p:cNvPr id="360" name="Google Shape;360;p56"/>
          <p:cNvSpPr txBox="1"/>
          <p:nvPr/>
        </p:nvSpPr>
        <p:spPr>
          <a:xfrm>
            <a:off x="720000" y="1347875"/>
            <a:ext cx="7518300" cy="19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900"/>
              <a:buFont typeface="Source Sans Pro"/>
              <a:buChar char="★"/>
            </a:pPr>
            <a:r>
              <a:rPr b="1" lang="en" sz="1900">
                <a:solidFill>
                  <a:srgbClr val="B45F06"/>
                </a:solidFill>
                <a:highlight>
                  <a:schemeClr val="accent3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Matplotlib/Seaborn =&gt; most reliable libraries for standard visualizations</a:t>
            </a:r>
            <a:endParaRPr b="1" sz="1900">
              <a:solidFill>
                <a:srgbClr val="B45F06"/>
              </a:solidFill>
              <a:highlight>
                <a:schemeClr val="accent3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900"/>
              <a:buFont typeface="Source Sans Pro"/>
              <a:buChar char="★"/>
            </a:pPr>
            <a:r>
              <a:rPr b="1" lang="en" sz="1900">
                <a:solidFill>
                  <a:srgbClr val="B45F06"/>
                </a:solidFill>
                <a:highlight>
                  <a:schemeClr val="accent3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Plotly =&gt; interactive visualizations (can hover over, zoom in using trackpad)</a:t>
            </a:r>
            <a:endParaRPr b="1" sz="1900">
              <a:solidFill>
                <a:srgbClr val="B45F06"/>
              </a:solidFill>
              <a:highlight>
                <a:schemeClr val="accent3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●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VISUALIZATION LIBRARIES have their own syntax!!!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●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When thinking about visualizations: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the </a:t>
            </a:r>
            <a:r>
              <a:rPr lang="en" sz="19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best visualization for my particular output and features</a:t>
            </a: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looks the </a:t>
            </a:r>
            <a:r>
              <a:rPr lang="en" sz="19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most appeasing and digestible</a:t>
            </a: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viewers?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Visualizations</a:t>
            </a:r>
            <a:endParaRPr/>
          </a:p>
        </p:txBody>
      </p:sp>
      <p:sp>
        <p:nvSpPr>
          <p:cNvPr id="366" name="Google Shape;366;p57"/>
          <p:cNvSpPr txBox="1"/>
          <p:nvPr/>
        </p:nvSpPr>
        <p:spPr>
          <a:xfrm>
            <a:off x="720000" y="1347875"/>
            <a:ext cx="7518300" cy="19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●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Matplotlib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https://matplotlib.org/stable/gallery/index.html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●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Seaborn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https://seaborn.pydata.org/examples/index.html</a:t>
            </a: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●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Plotly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https://plotly.com/python/</a:t>
            </a: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Visualizations</a:t>
            </a:r>
            <a:endParaRPr/>
          </a:p>
        </p:txBody>
      </p:sp>
      <p:sp>
        <p:nvSpPr>
          <p:cNvPr id="372" name="Google Shape;372;p58"/>
          <p:cNvSpPr txBox="1"/>
          <p:nvPr/>
        </p:nvSpPr>
        <p:spPr>
          <a:xfrm>
            <a:off x="720000" y="1347875"/>
            <a:ext cx="7518300" cy="19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●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LABELS, LABELS, LABELS!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b="1" i="1" lang="en" sz="19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Label everything!</a:t>
            </a: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Axes, colors you use, title…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LEGENDS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●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want varieties of visualizations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Capture trends clearly that support your overarching argument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●"/>
            </a:pPr>
            <a:r>
              <a:rPr lang="en" sz="1900">
                <a:solidFill>
                  <a:schemeClr val="dk1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Challenge yourself!!</a:t>
            </a:r>
            <a:endParaRPr sz="1900">
              <a:solidFill>
                <a:schemeClr val="dk1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>
                <a:solidFill>
                  <a:schemeClr val="dk1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How can I show multiple features in one graph that isn’t overcrowded?</a:t>
            </a:r>
            <a:endParaRPr sz="1900">
              <a:solidFill>
                <a:schemeClr val="dk1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>
                <a:solidFill>
                  <a:schemeClr val="dk1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How can I create subplots? </a:t>
            </a:r>
            <a:endParaRPr sz="1900">
              <a:solidFill>
                <a:schemeClr val="dk1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urce Sans Pro"/>
              <a:buChar char="○"/>
            </a:pPr>
            <a:r>
              <a:rPr lang="en" sz="1900">
                <a:solidFill>
                  <a:schemeClr val="dk1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etc.</a:t>
            </a:r>
            <a:endParaRPr sz="1900">
              <a:solidFill>
                <a:schemeClr val="dk1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vs Bad Data Vis</a:t>
            </a:r>
            <a:endParaRPr/>
          </a:p>
        </p:txBody>
      </p:sp>
      <p:pic>
        <p:nvPicPr>
          <p:cNvPr id="378" name="Google Shape;3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88" y="1017725"/>
            <a:ext cx="6813425" cy="32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vs Bad Data Vis</a:t>
            </a:r>
            <a:endParaRPr/>
          </a:p>
        </p:txBody>
      </p:sp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350" y="1245600"/>
            <a:ext cx="4085299" cy="32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vs Bad Data Vis</a:t>
            </a:r>
            <a:endParaRPr/>
          </a:p>
        </p:txBody>
      </p:sp>
      <p:pic>
        <p:nvPicPr>
          <p:cNvPr id="390" name="Google Shape;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50" y="1321075"/>
            <a:ext cx="5767476" cy="30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vs Bad Data Vis</a:t>
            </a:r>
            <a:endParaRPr/>
          </a:p>
        </p:txBody>
      </p:sp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613" y="1159350"/>
            <a:ext cx="5702775" cy="3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1695150" y="833975"/>
            <a:ext cx="57537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Feedback Form💬</a:t>
            </a:r>
            <a:endParaRPr b="1" sz="4600"/>
          </a:p>
        </p:txBody>
      </p:sp>
      <p:sp>
        <p:nvSpPr>
          <p:cNvPr id="257" name="Google Shape;257;p45"/>
          <p:cNvSpPr/>
          <p:nvPr/>
        </p:nvSpPr>
        <p:spPr>
          <a:xfrm>
            <a:off x="4116500" y="448722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5"/>
          <p:cNvSpPr/>
          <p:nvPr/>
        </p:nvSpPr>
        <p:spPr>
          <a:xfrm>
            <a:off x="4450650" y="448722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5"/>
          <p:cNvSpPr/>
          <p:nvPr/>
        </p:nvSpPr>
        <p:spPr>
          <a:xfrm>
            <a:off x="4784800" y="448722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5"/>
          <p:cNvSpPr/>
          <p:nvPr/>
        </p:nvSpPr>
        <p:spPr>
          <a:xfrm>
            <a:off x="7365375" y="438100"/>
            <a:ext cx="1353000" cy="569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Python for DS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1" name="Google Shape;261;p45"/>
          <p:cNvSpPr/>
          <p:nvPr/>
        </p:nvSpPr>
        <p:spPr>
          <a:xfrm>
            <a:off x="8539925" y="717600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175" y="1622325"/>
            <a:ext cx="2569650" cy="25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8195"/>
                </a:solidFill>
              </a:rPr>
              <a:t>Expectations for analysis projects – </a:t>
            </a:r>
            <a:endParaRPr>
              <a:solidFill>
                <a:srgbClr val="5F8195"/>
              </a:solidFill>
            </a:endParaRPr>
          </a:p>
        </p:txBody>
      </p:sp>
      <p:sp>
        <p:nvSpPr>
          <p:cNvPr id="402" name="Google Shape;402;p63"/>
          <p:cNvSpPr txBox="1"/>
          <p:nvPr/>
        </p:nvSpPr>
        <p:spPr>
          <a:xfrm>
            <a:off x="808725" y="1401800"/>
            <a:ext cx="76152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question </a:t>
            </a: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that needs data to back it up </a:t>
            </a:r>
            <a:endParaRPr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lphaLcPeriod"/>
            </a:pP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 What kind of songs were popular in 2023? Who have the best paid athletes been through time and what do they have in common?</a:t>
            </a:r>
            <a:endParaRPr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Finding a dataset </a:t>
            </a: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answer your question (</a:t>
            </a:r>
            <a:r>
              <a:rPr lang="en" sz="22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Kaggle</a:t>
            </a: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Cleaning the dataset </a:t>
            </a:r>
            <a:endParaRPr b="1"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Mapping</a:t>
            </a: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5 visualizations showing different findings</a:t>
            </a:r>
            <a:endParaRPr b="1"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Explaining findings </a:t>
            </a: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how they answer your question </a:t>
            </a:r>
            <a:endParaRPr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>
            <p:ph type="title"/>
          </p:nvPr>
        </p:nvSpPr>
        <p:spPr>
          <a:xfrm>
            <a:off x="713225" y="1773675"/>
            <a:ext cx="51291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08" name="Google Shape;408;p64"/>
          <p:cNvSpPr txBox="1"/>
          <p:nvPr>
            <p:ph idx="1" type="subTitle"/>
          </p:nvPr>
        </p:nvSpPr>
        <p:spPr>
          <a:xfrm>
            <a:off x="713225" y="2648325"/>
            <a:ext cx="51291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takes in data, and LEARNS underlying trends to predict similar patterns later on that replicate that behavior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 rotWithShape="1">
          <a:blip r:embed="rId3">
            <a:alphaModFix/>
          </a:blip>
          <a:srcRect b="0" l="26718" r="26718" t="0"/>
          <a:stretch/>
        </p:blipFill>
        <p:spPr>
          <a:xfrm>
            <a:off x="5914375" y="635675"/>
            <a:ext cx="2702975" cy="38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4"/>
          <p:cNvSpPr/>
          <p:nvPr/>
        </p:nvSpPr>
        <p:spPr>
          <a:xfrm>
            <a:off x="713225" y="1116450"/>
            <a:ext cx="1353000" cy="569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Python for DS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11" name="Google Shape;411;p64"/>
          <p:cNvSpPr/>
          <p:nvPr/>
        </p:nvSpPr>
        <p:spPr>
          <a:xfrm>
            <a:off x="1887775" y="1395950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ML, in the real world</a:t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25" y="1288725"/>
            <a:ext cx="4128500" cy="2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850" y="1100438"/>
            <a:ext cx="3772574" cy="294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at a simple level</a:t>
            </a:r>
            <a:endParaRPr/>
          </a:p>
        </p:txBody>
      </p:sp>
      <p:sp>
        <p:nvSpPr>
          <p:cNvPr id="424" name="Google Shape;424;p66"/>
          <p:cNvSpPr txBox="1"/>
          <p:nvPr/>
        </p:nvSpPr>
        <p:spPr>
          <a:xfrm>
            <a:off x="808725" y="1401800"/>
            <a:ext cx="76152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Two most basic forms of ML: </a:t>
            </a:r>
            <a:r>
              <a:rPr b="1"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regression </a:t>
            </a: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 </a:t>
            </a:r>
            <a:r>
              <a:rPr b="1"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classification</a:t>
            </a:r>
            <a:endParaRPr b="1"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5" name="Google Shape;4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146" y="2005075"/>
            <a:ext cx="4203700" cy="23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sp>
        <p:nvSpPr>
          <p:cNvPr id="431" name="Google Shape;431;p67"/>
          <p:cNvSpPr txBox="1"/>
          <p:nvPr/>
        </p:nvSpPr>
        <p:spPr>
          <a:xfrm>
            <a:off x="808725" y="1401800"/>
            <a:ext cx="76152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QUANTITATIVE predictions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Takes in a variety of other features and predicts a NUMBER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○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Ex: to predict house prices, we can take in </a:t>
            </a: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like the square footage, # of bathrooms, neighborhood, etc.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= mx + b =&gt; this is LINEAR REGRESSION!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○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Simplest form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○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expand to quadratic, exponential, … regression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437" name="Google Shape;437;p68"/>
          <p:cNvSpPr txBox="1"/>
          <p:nvPr/>
        </p:nvSpPr>
        <p:spPr>
          <a:xfrm>
            <a:off x="808725" y="1401800"/>
            <a:ext cx="76152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CATEGORICAL predictions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Takes in a variety of features and predicts a CATEGORY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○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Ex: to predict if an email is spam or not, we can take in </a:t>
            </a: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like the number of punctuation, how long the email is, number of symbols, etc. 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AKA, logistic regression (very mathy why it is also technically regression!)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ource Sans Pro"/>
              <a:buChar char="●"/>
            </a:pPr>
            <a:r>
              <a:rPr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Simplest form of classification = BINARY classification (yes/no) </a:t>
            </a:r>
            <a:endParaRPr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8195"/>
                </a:solidFill>
              </a:rPr>
              <a:t>Expectations for ML projects – </a:t>
            </a:r>
            <a:endParaRPr>
              <a:solidFill>
                <a:srgbClr val="5F8195"/>
              </a:solidFill>
            </a:endParaRPr>
          </a:p>
        </p:txBody>
      </p:sp>
      <p:sp>
        <p:nvSpPr>
          <p:cNvPr id="443" name="Google Shape;443;p69"/>
          <p:cNvSpPr txBox="1"/>
          <p:nvPr/>
        </p:nvSpPr>
        <p:spPr>
          <a:xfrm>
            <a:off x="808725" y="1401800"/>
            <a:ext cx="76152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Finding a dataset </a:t>
            </a: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that matches the kind of ML you hope to do (regression or classification are your 2 options)</a:t>
            </a:r>
            <a:endParaRPr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Cleaning the dataset </a:t>
            </a:r>
            <a:endParaRPr b="1"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Exploratory </a:t>
            </a: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analysis</a:t>
            </a:r>
            <a:endParaRPr b="1"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lphaLcPeriod"/>
            </a:pP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selection </a:t>
            </a:r>
            <a:endParaRPr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Creating the model</a:t>
            </a: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with an ML library</a:t>
            </a:r>
            <a:endParaRPr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F8195"/>
              </a:buClr>
              <a:buSzPts val="2200"/>
              <a:buFont typeface="Source Sans Pro"/>
              <a:buAutoNum type="arabicPeriod"/>
            </a:pPr>
            <a:r>
              <a:rPr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Document </a:t>
            </a:r>
            <a:r>
              <a:rPr b="1" lang="en" sz="2200">
                <a:solidFill>
                  <a:srgbClr val="5F819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accuracy of model</a:t>
            </a:r>
            <a:endParaRPr b="1" sz="2200">
              <a:solidFill>
                <a:srgbClr val="5F819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1695150" y="833975"/>
            <a:ext cx="57537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Feedback Form💬</a:t>
            </a:r>
            <a:endParaRPr b="1" sz="4600"/>
          </a:p>
        </p:txBody>
      </p:sp>
      <p:sp>
        <p:nvSpPr>
          <p:cNvPr id="449" name="Google Shape;449;p70"/>
          <p:cNvSpPr/>
          <p:nvPr/>
        </p:nvSpPr>
        <p:spPr>
          <a:xfrm>
            <a:off x="4116500" y="448722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0"/>
          <p:cNvSpPr/>
          <p:nvPr/>
        </p:nvSpPr>
        <p:spPr>
          <a:xfrm>
            <a:off x="4450650" y="448722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0"/>
          <p:cNvSpPr/>
          <p:nvPr/>
        </p:nvSpPr>
        <p:spPr>
          <a:xfrm>
            <a:off x="4784800" y="448722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0"/>
          <p:cNvSpPr/>
          <p:nvPr/>
        </p:nvSpPr>
        <p:spPr>
          <a:xfrm>
            <a:off x="7365375" y="438100"/>
            <a:ext cx="1353000" cy="569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Python for DS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53" name="Google Shape;453;p70"/>
          <p:cNvSpPr/>
          <p:nvPr/>
        </p:nvSpPr>
        <p:spPr>
          <a:xfrm>
            <a:off x="8539925" y="717600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175" y="1622325"/>
            <a:ext cx="2569650" cy="25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>
            <p:ph type="ctrTitle"/>
          </p:nvPr>
        </p:nvSpPr>
        <p:spPr>
          <a:xfrm>
            <a:off x="1485825" y="540000"/>
            <a:ext cx="57711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Time!</a:t>
            </a:r>
            <a:endParaRPr/>
          </a:p>
        </p:txBody>
      </p:sp>
      <p:sp>
        <p:nvSpPr>
          <p:cNvPr id="460" name="Google Shape;460;p71"/>
          <p:cNvSpPr txBox="1"/>
          <p:nvPr>
            <p:ph idx="1" type="subTitle"/>
          </p:nvPr>
        </p:nvSpPr>
        <p:spPr>
          <a:xfrm>
            <a:off x="1485825" y="2395049"/>
            <a:ext cx="48924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Remember to: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Check in with instructors to </a:t>
            </a:r>
            <a:r>
              <a:rPr lang="en" sz="1600"/>
              <a:t>check on group project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-"/>
            </a:pPr>
            <a:r>
              <a:rPr lang="en" sz="1600"/>
              <a:t>Ask any questions on any demos we’ve had!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-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ML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-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Data Analysis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-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Game making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-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App interface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1" name="Google Shape;461;p71"/>
          <p:cNvSpPr/>
          <p:nvPr/>
        </p:nvSpPr>
        <p:spPr>
          <a:xfrm rot="5400000">
            <a:off x="237376" y="3697576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1"/>
          <p:cNvSpPr/>
          <p:nvPr/>
        </p:nvSpPr>
        <p:spPr>
          <a:xfrm rot="5400000">
            <a:off x="237376" y="4031726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1"/>
          <p:cNvSpPr/>
          <p:nvPr/>
        </p:nvSpPr>
        <p:spPr>
          <a:xfrm rot="5400000">
            <a:off x="237376" y="4365876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1"/>
          <p:cNvSpPr/>
          <p:nvPr/>
        </p:nvSpPr>
        <p:spPr>
          <a:xfrm>
            <a:off x="6308950" y="590500"/>
            <a:ext cx="1353000" cy="569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Python for DS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5" name="Google Shape;465;p71"/>
          <p:cNvSpPr/>
          <p:nvPr/>
        </p:nvSpPr>
        <p:spPr>
          <a:xfrm>
            <a:off x="7483500" y="870000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idx="4294967295" type="subTitle"/>
          </p:nvPr>
        </p:nvSpPr>
        <p:spPr>
          <a:xfrm flipH="1">
            <a:off x="713350" y="1369875"/>
            <a:ext cx="7514100" cy="3061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Final project presentations </a:t>
            </a:r>
            <a:r>
              <a:rPr lang="en" sz="1800"/>
              <a:t>will be on </a:t>
            </a:r>
            <a:r>
              <a:rPr b="1" lang="en" sz="1800"/>
              <a:t>THURSDAY </a:t>
            </a:r>
            <a:r>
              <a:rPr lang="en" sz="1800"/>
              <a:t>this week 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Feel free to invite your parents, BUT </a:t>
            </a:r>
            <a:r>
              <a:rPr b="1" i="1" lang="en" sz="1800"/>
              <a:t>HAVE THEM EMAIL US FIRST</a:t>
            </a:r>
            <a:r>
              <a:rPr lang="en" sz="1800"/>
              <a:t> if they plan to attend!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 </a:t>
            </a:r>
            <a:r>
              <a:rPr b="1" lang="en" sz="1800"/>
              <a:t>homework</a:t>
            </a:r>
            <a:r>
              <a:rPr lang="en" sz="1800"/>
              <a:t> is due </a:t>
            </a:r>
            <a:r>
              <a:rPr b="1" lang="en" sz="1800"/>
              <a:t>TODAY</a:t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you need more time, let us know ASAP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Each day we will have time for group work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Today we will be covering lecture material towards projects on data science (data analysis &amp; ML)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Please pay attention &amp; follow along on your own Jupyter Notebook; we will leave time for group work in the afternoon</a:t>
            </a:r>
            <a:endParaRPr sz="1800"/>
          </a:p>
        </p:txBody>
      </p:sp>
      <p:sp>
        <p:nvSpPr>
          <p:cNvPr id="268" name="Google Shape;268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Announcements</a:t>
            </a:r>
            <a:r>
              <a:rPr b="1" lang="en"/>
              <a:t>📣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Overview of Final Project – Expectations</a:t>
            </a:r>
            <a:endParaRPr b="1"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(Review of Last Week)</a:t>
            </a:r>
            <a:endParaRPr sz="3500"/>
          </a:p>
        </p:txBody>
      </p:sp>
      <p:sp>
        <p:nvSpPr>
          <p:cNvPr id="274" name="Google Shape;274;p47"/>
          <p:cNvSpPr/>
          <p:nvPr/>
        </p:nvSpPr>
        <p:spPr>
          <a:xfrm>
            <a:off x="4116500" y="448722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7"/>
          <p:cNvSpPr/>
          <p:nvPr/>
        </p:nvSpPr>
        <p:spPr>
          <a:xfrm>
            <a:off x="4450650" y="448722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7"/>
          <p:cNvSpPr/>
          <p:nvPr/>
        </p:nvSpPr>
        <p:spPr>
          <a:xfrm>
            <a:off x="4784800" y="4487225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7"/>
          <p:cNvSpPr/>
          <p:nvPr/>
        </p:nvSpPr>
        <p:spPr>
          <a:xfrm>
            <a:off x="7365375" y="438100"/>
            <a:ext cx="1353000" cy="569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Python for DS</a:t>
            </a:r>
            <a:endParaRPr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8" name="Google Shape;278;p47"/>
          <p:cNvSpPr/>
          <p:nvPr/>
        </p:nvSpPr>
        <p:spPr>
          <a:xfrm>
            <a:off x="8539925" y="717600"/>
            <a:ext cx="242700" cy="242700"/>
          </a:xfrm>
          <a:prstGeom prst="star7">
            <a:avLst>
              <a:gd fmla="val 19980" name="adj"/>
              <a:gd fmla="val 102572" name="hf"/>
              <a:gd fmla="val 105210" name="vf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Plan for Today</a:t>
            </a:r>
            <a:endParaRPr/>
          </a:p>
        </p:txBody>
      </p:sp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19714" r="19720" t="0"/>
          <a:stretch/>
        </p:blipFill>
        <p:spPr>
          <a:xfrm>
            <a:off x="5263352" y="1250625"/>
            <a:ext cx="3160648" cy="3337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5" name="Google Shape;285;p48"/>
          <p:cNvSpPr txBox="1"/>
          <p:nvPr>
            <p:ph idx="4294967295" type="subTitle"/>
          </p:nvPr>
        </p:nvSpPr>
        <p:spPr>
          <a:xfrm>
            <a:off x="713225" y="3524649"/>
            <a:ext cx="4439400" cy="831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ML demo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 work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approval from teachers on your project!</a:t>
            </a:r>
            <a:endParaRPr/>
          </a:p>
        </p:txBody>
      </p:sp>
      <p:sp>
        <p:nvSpPr>
          <p:cNvPr id="286" name="Google Shape;286;p48"/>
          <p:cNvSpPr txBox="1"/>
          <p:nvPr>
            <p:ph idx="4294967295" type="title"/>
          </p:nvPr>
        </p:nvSpPr>
        <p:spPr>
          <a:xfrm>
            <a:off x="713225" y="3131043"/>
            <a:ext cx="44394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Afternoon </a:t>
            </a:r>
            <a:endParaRPr sz="2300"/>
          </a:p>
        </p:txBody>
      </p:sp>
      <p:sp>
        <p:nvSpPr>
          <p:cNvPr id="287" name="Google Shape;287;p48"/>
          <p:cNvSpPr txBox="1"/>
          <p:nvPr>
            <p:ph idx="4294967295" type="subTitle"/>
          </p:nvPr>
        </p:nvSpPr>
        <p:spPr>
          <a:xfrm>
            <a:off x="713225" y="1644225"/>
            <a:ext cx="4439400" cy="1266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Overview lecture of DS, ML, data analysis (conceptual)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analysis demo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Guest lecture (Lauren Bricker) with Discrete Mathematics class</a:t>
            </a:r>
            <a:endParaRPr/>
          </a:p>
        </p:txBody>
      </p:sp>
      <p:sp>
        <p:nvSpPr>
          <p:cNvPr id="288" name="Google Shape;288;p48"/>
          <p:cNvSpPr txBox="1"/>
          <p:nvPr>
            <p:ph idx="4294967295" type="title"/>
          </p:nvPr>
        </p:nvSpPr>
        <p:spPr>
          <a:xfrm>
            <a:off x="713225" y="1250625"/>
            <a:ext cx="4439400" cy="393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Morning</a:t>
            </a:r>
            <a:endParaRPr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375" y="1191700"/>
            <a:ext cx="3233475" cy="32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225" y="846625"/>
            <a:ext cx="3416775" cy="18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450" y="2883625"/>
            <a:ext cx="3157974" cy="17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3">
            <a:alphaModFix/>
          </a:blip>
          <a:srcRect b="0" l="26014" r="21757" t="0"/>
          <a:stretch/>
        </p:blipFill>
        <p:spPr>
          <a:xfrm>
            <a:off x="506800" y="1623000"/>
            <a:ext cx="2756726" cy="29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900" y="445025"/>
            <a:ext cx="3600150" cy="23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6650" y="2664825"/>
            <a:ext cx="2490699" cy="21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774" y="2816825"/>
            <a:ext cx="2695834" cy="20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in DS</a:t>
            </a:r>
            <a:endParaRPr/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25" y="1607163"/>
            <a:ext cx="2881525" cy="11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900" y="1671025"/>
            <a:ext cx="1218850" cy="12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38" y="2673850"/>
            <a:ext cx="2722099" cy="12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825" y="3892700"/>
            <a:ext cx="1592625" cy="8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/>
          <p:nvPr/>
        </p:nvSpPr>
        <p:spPr>
          <a:xfrm>
            <a:off x="873425" y="1166800"/>
            <a:ext cx="1649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LIBRARIES</a:t>
            </a:r>
            <a:endParaRPr b="1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6650" y="3697396"/>
            <a:ext cx="858775" cy="8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 txBox="1"/>
          <p:nvPr/>
        </p:nvSpPr>
        <p:spPr>
          <a:xfrm>
            <a:off x="5285125" y="1127500"/>
            <a:ext cx="1649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SOFTWARES</a:t>
            </a:r>
            <a:endParaRPr b="1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8" name="Google Shape;31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1175" y="1819888"/>
            <a:ext cx="1297251" cy="150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0725" y="1528588"/>
            <a:ext cx="2673285" cy="15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0900" y="3388871"/>
            <a:ext cx="1506195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32975" y="2598757"/>
            <a:ext cx="3508816" cy="1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14750" y="3724725"/>
            <a:ext cx="1750636" cy="98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 vs CS</a:t>
            </a:r>
            <a:endParaRPr/>
          </a:p>
        </p:txBody>
      </p:sp>
      <p:sp>
        <p:nvSpPr>
          <p:cNvPr id="328" name="Google Shape;328;p52"/>
          <p:cNvSpPr txBox="1"/>
          <p:nvPr>
            <p:ph idx="4294967295" type="subTitle"/>
          </p:nvPr>
        </p:nvSpPr>
        <p:spPr>
          <a:xfrm>
            <a:off x="720000" y="2167629"/>
            <a:ext cx="2456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Working primarily with data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Branches into data engineering, data analysis, and mathematical/statistical modeling/inference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Strong statistics knowledge required</a:t>
            </a:r>
            <a:endParaRPr/>
          </a:p>
        </p:txBody>
      </p:sp>
      <p:sp>
        <p:nvSpPr>
          <p:cNvPr id="329" name="Google Shape;329;p52"/>
          <p:cNvSpPr txBox="1"/>
          <p:nvPr>
            <p:ph idx="4294967295" type="subTitle"/>
          </p:nvPr>
        </p:nvSpPr>
        <p:spPr>
          <a:xfrm>
            <a:off x="3343263" y="2167625"/>
            <a:ext cx="24567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Working primarily with software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Branches into software engineering, software development, and hardware jobs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Less statistics needed (unless ML) =&gt; requires more of a </a:t>
            </a:r>
            <a:endParaRPr/>
          </a:p>
        </p:txBody>
      </p:sp>
      <p:sp>
        <p:nvSpPr>
          <p:cNvPr id="330" name="Google Shape;330;p52"/>
          <p:cNvSpPr txBox="1"/>
          <p:nvPr>
            <p:ph idx="4294967295" type="subTitle"/>
          </p:nvPr>
        </p:nvSpPr>
        <p:spPr>
          <a:xfrm>
            <a:off x="5966550" y="1902227"/>
            <a:ext cx="2456700" cy="22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 background in mathematics and 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backgrounds can be used for more advanced work in machine learning, AI, and research</a:t>
            </a:r>
            <a:endParaRPr/>
          </a:p>
        </p:txBody>
      </p:sp>
      <p:sp>
        <p:nvSpPr>
          <p:cNvPr id="331" name="Google Shape;331;p52"/>
          <p:cNvSpPr txBox="1"/>
          <p:nvPr>
            <p:ph idx="4294967295" type="title"/>
          </p:nvPr>
        </p:nvSpPr>
        <p:spPr>
          <a:xfrm>
            <a:off x="5966550" y="1283075"/>
            <a:ext cx="2456700" cy="619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Shared Features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32" name="Google Shape;332;p52"/>
          <p:cNvSpPr txBox="1"/>
          <p:nvPr>
            <p:ph idx="4294967295" type="title"/>
          </p:nvPr>
        </p:nvSpPr>
        <p:spPr>
          <a:xfrm>
            <a:off x="3343275" y="1283075"/>
            <a:ext cx="24567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Computer Science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33" name="Google Shape;333;p52"/>
          <p:cNvSpPr txBox="1"/>
          <p:nvPr>
            <p:ph idx="4294967295" type="title"/>
          </p:nvPr>
        </p:nvSpPr>
        <p:spPr>
          <a:xfrm>
            <a:off x="720000" y="1283075"/>
            <a:ext cx="2456700" cy="619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 Science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eative Agency Job Descriptions XL by Slidesgo">
  <a:themeElements>
    <a:clrScheme name="Simple Light">
      <a:dk1>
        <a:srgbClr val="000000"/>
      </a:dk1>
      <a:lt1>
        <a:srgbClr val="FFFDF5"/>
      </a:lt1>
      <a:dk2>
        <a:srgbClr val="CBC9DF"/>
      </a:dk2>
      <a:lt2>
        <a:srgbClr val="D0E3DE"/>
      </a:lt2>
      <a:accent1>
        <a:srgbClr val="EAAD9E"/>
      </a:accent1>
      <a:accent2>
        <a:srgbClr val="EDCB98"/>
      </a:accent2>
      <a:accent3>
        <a:srgbClr val="F1D58E"/>
      </a:accent3>
      <a:accent4>
        <a:srgbClr val="EAD3E7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